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ink/ink1.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sldIdLst>
    <p:sldId id="256" r:id="rId3"/>
    <p:sldId id="266" r:id="rId5"/>
    <p:sldId id="257" r:id="rId6"/>
    <p:sldId id="258" r:id="rId7"/>
    <p:sldId id="259" r:id="rId8"/>
    <p:sldId id="261" r:id="rId9"/>
    <p:sldId id="260" r:id="rId10"/>
    <p:sldId id="262" r:id="rId11"/>
    <p:sldId id="263" r:id="rId12"/>
    <p:sldId id="264" r:id="rId13"/>
    <p:sldId id="265"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7" Type="http://schemas.openxmlformats.org/officeDocument/2006/relationships/tableStyles" Target="tableStyles.xml"/><Relationship Id="rId16" Type="http://schemas.openxmlformats.org/officeDocument/2006/relationships/viewProps" Target="viewProps.xml"/><Relationship Id="rId15" Type="http://schemas.openxmlformats.org/officeDocument/2006/relationships/presProps" Target="presProps.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ink/ink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799 1079,'3'0</inkml:trace>
</inkml:ink>
</file>

<file path=ppt/ink/ink10.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1919 0,'3'0</inkml:trace>
</inkml:ink>
</file>

<file path=ppt/ink/ink11.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1919 0,'3'0</inkml:trace>
</inkml:ink>
</file>

<file path=ppt/ink/ink1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1919 0,'3'0</inkml:trace>
</inkml:ink>
</file>

<file path=ppt/ink/ink1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1919 0,'3'0</inkml:trace>
</inkml:ink>
</file>

<file path=ppt/ink/ink2.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819 1077,'3'0</inkml:trace>
</inkml:ink>
</file>

<file path=ppt/ink/ink3.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819 1077,'3'0</inkml:trace>
</inkml:ink>
</file>

<file path=ppt/ink/ink4.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819 1077,'3'0</inkml:trace>
</inkml:ink>
</file>

<file path=ppt/ink/ink5.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389 1013,'3'0</inkml:trace>
</inkml:ink>
</file>

<file path=ppt/ink/ink6.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1919 0,'3'0</inkml:trace>
</inkml:ink>
</file>

<file path=ppt/ink/ink7.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1919 0,'3'0</inkml:trace>
</inkml:ink>
</file>

<file path=ppt/ink/ink8.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1919 0,'3'0</inkml:trace>
</inkml:ink>
</file>

<file path=ppt/ink/ink9.xml><?xml version="1.0" encoding="utf-8"?>
<inkml:ink xmlns:inkml="http://www.w3.org/2003/InkML">
  <inkml:definitions>
    <inkml:context xml:id="ctx0">
      <inkml:inkSource xml:id="inkSrc0">
        <inkml:traceFormat>
          <inkml:channel name="X" type="integer" units="cm"/>
          <inkml:channel name="Y" type="integer" units="cm"/>
        </inkml:traceFormat>
        <inkml:channelProperties>
          <inkml:channelProperty channel="X" name="resolution" value="28.3464566929134" units="1/cm"/>
          <inkml:channelProperty channel="Y" name="resolution" value="28.3464566929134" units="1/cm"/>
        </inkml:channelProperties>
      </inkml:inkSource>
      <inkml:timestamp xml:id="ts0" timeString="2024-03-19T09:30:40"/>
    </inkml:context>
    <inkml:brush xml:id="br0">
      <inkml:brushProperty name="width" value="0.08819" units="cm"/>
      <inkml:brushProperty name="height" value="0.35278" units="cm"/>
      <inkml:brushProperty name="color" value="#ffff00"/>
      <inkml:brushProperty name="tip" value="rectangle"/>
      <inkml:brushProperty name="rasterOp" value="maskPen"/>
      <inkml:brushProperty name="ignorePressure" value="0"/>
    </inkml:brush>
  </inkml:definitions>
  <inkml:trace contextRef="#ctx0" brushRef="#br0">1919 0,'3'0</inkml:trace>
</inkml:ink>
</file>

<file path=ppt/media/>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PhAnim="0" showMasterSp="0">
  <p:cSld name="Title Slide">
    <p:bg>
      <p:bgPr>
        <a:solidFill>
          <a:schemeClr val="bg1"/>
        </a:solidFill>
        <a:effectLst/>
      </p:bgPr>
    </p:bg>
    <p:spTree>
      <p:nvGrpSpPr>
        <p:cNvPr id="1" name=""/>
        <p:cNvGrpSpPr/>
        <p:nvPr/>
      </p:nvGrpSpPr>
      <p:grpSpPr>
        <a:xfrm>
          <a:off x="0" y="0"/>
          <a:ext cx="0" cy="0"/>
          <a:chOff x="0" y="0"/>
          <a:chExt cx="0" cy="0"/>
        </a:xfrm>
      </p:grpSpPr>
      <p:pic>
        <p:nvPicPr>
          <p:cNvPr id="2050" name="Picture 2" descr="关系图"/>
          <p:cNvPicPr>
            <a:picLocks noChangeAspect="1"/>
          </p:cNvPicPr>
          <p:nvPr/>
        </p:nvPicPr>
        <p:blipFill>
          <a:blip r:embed="rId2"/>
          <a:srcRect r="2528" b="10909"/>
          <a:stretch>
            <a:fillRect/>
          </a:stretch>
        </p:blipFill>
        <p:spPr>
          <a:xfrm>
            <a:off x="287021" y="830580"/>
            <a:ext cx="14262099" cy="7332346"/>
          </a:xfrm>
          <a:prstGeom prst="rect">
            <a:avLst/>
          </a:prstGeom>
          <a:noFill/>
          <a:ln w="9525">
            <a:noFill/>
          </a:ln>
        </p:spPr>
      </p:pic>
      <p:sp>
        <p:nvSpPr>
          <p:cNvPr id="10" name="Rectangle 7"/>
          <p:cNvSpPr>
            <a:spLocks noChangeArrowheads="1"/>
          </p:cNvSpPr>
          <p:nvPr/>
        </p:nvSpPr>
        <p:spPr bwMode="auto">
          <a:xfrm>
            <a:off x="2541" y="659130"/>
            <a:ext cx="14630400" cy="181356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216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2051" name="Rectangle 3"/>
          <p:cNvSpPr>
            <a:spLocks noChangeArrowheads="1"/>
          </p:cNvSpPr>
          <p:nvPr>
            <p:ph type="subTitle" idx="1"/>
          </p:nvPr>
        </p:nvSpPr>
        <p:spPr>
          <a:xfrm>
            <a:off x="3053080" y="2990850"/>
            <a:ext cx="8872221" cy="1466850"/>
          </a:xfrm>
        </p:spPr>
        <p:txBody>
          <a:bodyPr anchor="ctr"/>
          <a:lstStyle>
            <a:lvl1pPr marL="0" indent="0" algn="ctr">
              <a:buFontTx/>
              <a:buNone/>
              <a:defRPr/>
            </a:lvl1pPr>
          </a:lstStyle>
          <a:p>
            <a:pPr lvl="0"/>
            <a:r>
              <a:rPr lang="en-US" altLang="zh-CN" noProof="0" smtClean="0"/>
              <a:t>Click to edit Master subtitle style</a:t>
            </a:r>
            <a:endParaRPr lang="en-US" altLang="zh-CN" noProof="0" smtClean="0"/>
          </a:p>
        </p:txBody>
      </p:sp>
      <p:sp>
        <p:nvSpPr>
          <p:cNvPr id="2056" name="Rectangle 8"/>
          <p:cNvSpPr>
            <a:spLocks noChangeArrowheads="1"/>
          </p:cNvSpPr>
          <p:nvPr>
            <p:ph type="ctrTitle"/>
          </p:nvPr>
        </p:nvSpPr>
        <p:spPr>
          <a:xfrm>
            <a:off x="1209040" y="744856"/>
            <a:ext cx="12435840" cy="1764030"/>
          </a:xfrm>
        </p:spPr>
        <p:txBody>
          <a:bodyPr/>
          <a:lstStyle>
            <a:lvl1pPr>
              <a:defRPr sz="4320"/>
            </a:lvl1pPr>
          </a:lstStyle>
          <a:p>
            <a:pPr lvl="0"/>
            <a:r>
              <a:rPr lang="en-US" altLang="zh-CN" noProof="0" smtClean="0"/>
              <a:t>Click to edit Master title style</a:t>
            </a:r>
            <a:endParaRPr lang="en-US" altLang="zh-CN" noProof="0" smtClean="0"/>
          </a:p>
        </p:txBody>
      </p:sp>
      <p:sp>
        <p:nvSpPr>
          <p:cNvPr id="11" name="Rectangle 4"/>
          <p:cNvSpPr>
            <a:spLocks noChangeArrowheads="1"/>
          </p:cNvSpPr>
          <p:nvPr>
            <p:ph type="dt" sz="half" idx="2"/>
          </p:nvPr>
        </p:nvSpPr>
        <p:spPr bwMode="auto">
          <a:xfrm>
            <a:off x="7315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2" name="Rectangle 5"/>
          <p:cNvSpPr>
            <a:spLocks noChangeArrowheads="1"/>
          </p:cNvSpPr>
          <p:nvPr>
            <p:ph type="ftr" sz="quarter" idx="3"/>
          </p:nvPr>
        </p:nvSpPr>
        <p:spPr bwMode="auto">
          <a:xfrm>
            <a:off x="4998720" y="7494270"/>
            <a:ext cx="46329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3" name="Rectangle 6"/>
          <p:cNvSpPr>
            <a:spLocks noChangeArrowheads="1"/>
          </p:cNvSpPr>
          <p:nvPr>
            <p:ph type="sldNum" sz="quarter" idx="4"/>
          </p:nvPr>
        </p:nvSpPr>
        <p:spPr bwMode="auto">
          <a:xfrm>
            <a:off x="10485120" y="7494270"/>
            <a:ext cx="3413760" cy="5715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defRPr/>
            </a:pPr>
            <a:fld id="{A46FDEA9-29B0-4000-9A8A-EA5137E778F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ppt_x</p:attrName>
                                        </p:attrNameLst>
                                      </p:cBhvr>
                                      <p:tavLst>
                                        <p:tav tm="0">
                                          <p:val>
                                            <p:strVal val="#ppt_x-.2"/>
                                          </p:val>
                                        </p:tav>
                                        <p:tav tm="100000">
                                          <p:val>
                                            <p:strVal val="#ppt_x"/>
                                          </p:val>
                                        </p:tav>
                                      </p:tavLst>
                                    </p:anim>
                                    <p:anim calcmode="lin" valueType="num">
                                      <p:cBhvr>
                                        <p:cTn id="8" dur="1000" fill="hold"/>
                                        <p:tgtEl>
                                          <p:spTgt spid="10"/>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ldLvl="0" animBg="1"/>
    </p:bldLst>
  </p:timing>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607040" y="329566"/>
            <a:ext cx="3291840" cy="702183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731520" y="329566"/>
            <a:ext cx="9631680" cy="7021830"/>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98221" y="2051686"/>
            <a:ext cx="12618720" cy="3423284"/>
          </a:xfrm>
        </p:spPr>
        <p:txBody>
          <a:bodyPr anchor="b"/>
          <a:lstStyle>
            <a:lvl1pPr>
              <a:defRPr sz="7200"/>
            </a:lvl1pPr>
          </a:lstStyle>
          <a:p>
            <a:r>
              <a:rPr lang="en-US" smtClean="0"/>
              <a:t>Click to edit Master title style</a:t>
            </a:r>
            <a:endParaRPr lang="en-US"/>
          </a:p>
        </p:txBody>
      </p:sp>
      <p:sp>
        <p:nvSpPr>
          <p:cNvPr id="3" name="Text Placeholder 2"/>
          <p:cNvSpPr>
            <a:spLocks noGrp="1"/>
          </p:cNvSpPr>
          <p:nvPr>
            <p:ph type="body" idx="1"/>
          </p:nvPr>
        </p:nvSpPr>
        <p:spPr>
          <a:xfrm>
            <a:off x="998221" y="5507356"/>
            <a:ext cx="12618720" cy="1800224"/>
          </a:xfrm>
        </p:spPr>
        <p:txBody>
          <a:bodyPr/>
          <a:lstStyle>
            <a:lvl1pPr marL="0" indent="0">
              <a:buNone/>
              <a:defRPr sz="2880"/>
            </a:lvl1pPr>
            <a:lvl2pPr marL="548640" indent="0">
              <a:buNone/>
              <a:defRPr sz="2400"/>
            </a:lvl2pPr>
            <a:lvl3pPr marL="1097280" indent="0">
              <a:buNone/>
              <a:defRPr sz="216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Footer Placeholder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Slide Number Placeholder 5"/>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731520" y="1920240"/>
            <a:ext cx="6461760" cy="543115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7437120" y="1920240"/>
            <a:ext cx="6461760" cy="543115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08381" y="438150"/>
            <a:ext cx="12618720" cy="1590676"/>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1008381" y="2017396"/>
            <a:ext cx="6189979"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1008381" y="3006090"/>
            <a:ext cx="6189979" cy="442150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7406640" y="2017396"/>
            <a:ext cx="6220461" cy="988694"/>
          </a:xfrm>
        </p:spPr>
        <p:txBody>
          <a:bodyPr anchor="b"/>
          <a:lstStyle>
            <a:lvl1pPr marL="0" indent="0">
              <a:buNone/>
              <a:defRPr sz="2880" b="1"/>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7406640" y="3006090"/>
            <a:ext cx="6220461" cy="4421506"/>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8" name="Footer Placeholder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9" name="Slide Number Placeholder 8"/>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Footer Placeholder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5" name="Slide Number Placeholder 4"/>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3" name="Footer Placeholder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4" name="Slide Number Placeholder 3"/>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smtClean="0"/>
              <a:t>Click to edit Master title style</a:t>
            </a:r>
            <a:endParaRPr lang="en-US"/>
          </a:p>
        </p:txBody>
      </p:sp>
      <p:sp>
        <p:nvSpPr>
          <p:cNvPr id="3" name="Content Placeholder 2"/>
          <p:cNvSpPr>
            <a:spLocks noGrp="1"/>
          </p:cNvSpPr>
          <p:nvPr>
            <p:ph idx="1"/>
          </p:nvPr>
        </p:nvSpPr>
        <p:spPr>
          <a:xfrm>
            <a:off x="6220461" y="1184910"/>
            <a:ext cx="7406640" cy="5848350"/>
          </a:xfrm>
        </p:spPr>
        <p:txBody>
          <a:bodyPr/>
          <a:lstStyle>
            <a:lvl1pPr>
              <a:defRPr sz="3840"/>
            </a:lvl1pPr>
            <a:lvl2pPr>
              <a:defRPr sz="3360"/>
            </a:lvl2pPr>
            <a:lvl3pPr>
              <a:defRPr sz="2880"/>
            </a:lvl3pPr>
            <a:lvl4pPr>
              <a:defRPr sz="2400"/>
            </a:lvl4pPr>
            <a:lvl5pPr>
              <a:defRPr sz="2400"/>
            </a:lvl5pPr>
            <a:lvl6pPr>
              <a:defRPr sz="2400"/>
            </a:lvl6pPr>
            <a:lvl7pPr>
              <a:defRPr sz="2400"/>
            </a:lvl7pPr>
            <a:lvl8pPr>
              <a:defRPr sz="2400"/>
            </a:lvl8pPr>
            <a:lvl9pPr>
              <a:defRPr sz="24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08381" y="548640"/>
            <a:ext cx="4719320" cy="1920240"/>
          </a:xfrm>
        </p:spPr>
        <p:txBody>
          <a:bodyPr anchor="b"/>
          <a:lstStyle>
            <a:lvl1pPr>
              <a:defRPr sz="3840"/>
            </a:lvl1pPr>
          </a:lstStyle>
          <a:p>
            <a:r>
              <a:rPr lang="en-US" smtClean="0"/>
              <a:t>Click to edit Master title style</a:t>
            </a:r>
            <a:endParaRPr lang="en-US"/>
          </a:p>
        </p:txBody>
      </p:sp>
      <p:sp>
        <p:nvSpPr>
          <p:cNvPr id="3" name="Picture Placeholder 2"/>
          <p:cNvSpPr>
            <a:spLocks noGrp="1"/>
          </p:cNvSpPr>
          <p:nvPr>
            <p:ph type="pic" idx="1"/>
          </p:nvPr>
        </p:nvSpPr>
        <p:spPr>
          <a:xfrm>
            <a:off x="6220461" y="1184910"/>
            <a:ext cx="7406640" cy="5848350"/>
          </a:xfrm>
        </p:spPr>
        <p:txBody>
          <a:bodyPr vert="horz" wrap="square" lIns="91440" tIns="45720" rIns="91440" bIns="45720" numCol="1" anchor="t" anchorCtr="0" compatLnSpc="1"/>
          <a:lstStyle>
            <a:lvl1pPr marL="0" indent="0">
              <a:buNone/>
              <a:defRPr sz="3840"/>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pPr marL="0" marR="0" lvl="0" indent="0" algn="l" defTabSz="914400" rtl="0" eaLnBrk="1" fontAlgn="base" latinLnBrk="0" hangingPunct="1">
              <a:lnSpc>
                <a:spcPct val="100000"/>
              </a:lnSpc>
              <a:spcBef>
                <a:spcPct val="20000"/>
              </a:spcBef>
              <a:spcAft>
                <a:spcPct val="0"/>
              </a:spcAft>
              <a:buClrTx/>
              <a:buSzTx/>
              <a:buFontTx/>
              <a:buNone/>
              <a:defRPr/>
            </a:pPr>
            <a:endParaRPr kumimoji="0" lang="en-US" sz="3200" b="0" i="0" u="none" strike="noStrike" kern="1200" cap="none" spc="0" normalizeH="0" baseline="0" noProof="0" smtClean="0">
              <a:ln>
                <a:noFill/>
              </a:ln>
              <a:solidFill>
                <a:schemeClr val="tx1"/>
              </a:solidFill>
              <a:effectLst/>
              <a:uLnTx/>
              <a:uFillTx/>
              <a:latin typeface="+mn-lt"/>
              <a:ea typeface="+mn-ea"/>
              <a:cs typeface="+mn-cs"/>
            </a:endParaRPr>
          </a:p>
        </p:txBody>
      </p:sp>
      <p:sp>
        <p:nvSpPr>
          <p:cNvPr id="4" name="Text Placeholder 3"/>
          <p:cNvSpPr>
            <a:spLocks noGrp="1"/>
          </p:cNvSpPr>
          <p:nvPr>
            <p:ph type="body" sz="half" idx="2"/>
          </p:nvPr>
        </p:nvSpPr>
        <p:spPr>
          <a:xfrm>
            <a:off x="1008381" y="2468880"/>
            <a:ext cx="4719320" cy="4573906"/>
          </a:xfrm>
        </p:spPr>
        <p:txBody>
          <a:bodyPr/>
          <a:lstStyle>
            <a:lvl1pPr marL="0" indent="0">
              <a:buNone/>
              <a:defRPr sz="1920"/>
            </a:lvl1pPr>
            <a:lvl2pPr marL="548640" indent="0">
              <a:buNone/>
              <a:defRPr sz="1680"/>
            </a:lvl2pPr>
            <a:lvl3pPr marL="1097280" indent="0">
              <a:buNone/>
              <a:defRPr sz="1440"/>
            </a:lvl3pPr>
            <a:lvl4pPr marL="1645920" indent="0">
              <a:buNone/>
              <a:defRPr sz="1200"/>
            </a:lvl4pPr>
            <a:lvl5pPr marL="2194560" indent="0">
              <a:buNone/>
              <a:defRPr sz="1200"/>
            </a:lvl5pPr>
            <a:lvl6pPr marL="2743200" indent="0">
              <a:buNone/>
              <a:defRPr sz="1200"/>
            </a:lvl6pPr>
            <a:lvl7pPr marL="3291840" indent="0">
              <a:buNone/>
              <a:defRPr sz="1200"/>
            </a:lvl7pPr>
            <a:lvl8pPr marL="3840480" indent="0">
              <a:buNone/>
              <a:defRPr sz="1200"/>
            </a:lvl8pPr>
            <a:lvl9pPr marL="4389120" indent="0">
              <a:buNone/>
              <a:defRPr sz="12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6" name="Footer Placeholder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7" name="Slide Number Placeholder 6"/>
          <p:cNvSpPr>
            <a:spLocks noGrp="1"/>
          </p:cNvSpPr>
          <p:nvPr>
            <p:ph type="sldNum" sz="quarter" idx="12"/>
          </p:nvPr>
        </p:nvSpPr>
        <p:spPr/>
        <p:txBody>
          <a:bodyPr/>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1.jpe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1026" name="Rectangle 2"/>
          <p:cNvSpPr>
            <a:spLocks noChangeArrowheads="1"/>
          </p:cNvSpPr>
          <p:nvPr/>
        </p:nvSpPr>
        <p:spPr bwMode="auto">
          <a:xfrm>
            <a:off x="2541" y="400050"/>
            <a:ext cx="14630400" cy="1211580"/>
          </a:xfrm>
          <a:prstGeom prst="rect">
            <a:avLst/>
          </a:prstGeom>
          <a:gradFill rotWithShape="0">
            <a:gsLst>
              <a:gs pos="0">
                <a:schemeClr val="bg2">
                  <a:gamma/>
                  <a:tint val="0"/>
                  <a:invGamma/>
                </a:schemeClr>
              </a:gs>
              <a:gs pos="100000">
                <a:schemeClr val="bg2">
                  <a:alpha val="53999"/>
                </a:schemeClr>
              </a:gs>
            </a:gsLst>
            <a:lin ang="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sz="216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pic>
        <p:nvPicPr>
          <p:cNvPr id="1027" name="Picture 3" descr="关系图"/>
          <p:cNvPicPr>
            <a:picLocks noChangeAspect="1"/>
          </p:cNvPicPr>
          <p:nvPr/>
        </p:nvPicPr>
        <p:blipFill>
          <a:blip r:embed="rId13"/>
          <a:srcRect t="1094" r="8122" b="13318"/>
          <a:stretch>
            <a:fillRect/>
          </a:stretch>
        </p:blipFill>
        <p:spPr>
          <a:xfrm>
            <a:off x="9276080" y="5326380"/>
            <a:ext cx="5344160" cy="2800350"/>
          </a:xfrm>
          <a:prstGeom prst="rect">
            <a:avLst/>
          </a:prstGeom>
          <a:noFill/>
          <a:ln w="9525">
            <a:noFill/>
          </a:ln>
        </p:spPr>
      </p:pic>
      <p:sp>
        <p:nvSpPr>
          <p:cNvPr id="1028" name="Rectangle 4"/>
          <p:cNvSpPr/>
          <p:nvPr>
            <p:ph type="title"/>
          </p:nvPr>
        </p:nvSpPr>
        <p:spPr>
          <a:xfrm>
            <a:off x="731520" y="329566"/>
            <a:ext cx="13167360" cy="1371600"/>
          </a:xfrm>
          <a:prstGeom prst="rect">
            <a:avLst/>
          </a:prstGeom>
          <a:noFill/>
          <a:ln w="9525">
            <a:noFill/>
          </a:ln>
        </p:spPr>
        <p:txBody>
          <a:bodyPr anchor="ctr" anchorCtr="0"/>
          <a:p>
            <a:pPr lvl="0"/>
            <a:r>
              <a:rPr lang="en-US" altLang="zh-CN" dirty="0"/>
              <a:t>Click to edit Master title style</a:t>
            </a:r>
            <a:endParaRPr lang="en-US" altLang="zh-CN" dirty="0"/>
          </a:p>
        </p:txBody>
      </p:sp>
      <p:sp>
        <p:nvSpPr>
          <p:cNvPr id="1029" name="Rectangle 5"/>
          <p:cNvSpPr/>
          <p:nvPr>
            <p:ph type="body" idx="1"/>
          </p:nvPr>
        </p:nvSpPr>
        <p:spPr>
          <a:xfrm>
            <a:off x="731520" y="1920240"/>
            <a:ext cx="13167360" cy="5431156"/>
          </a:xfrm>
          <a:prstGeom prst="rect">
            <a:avLst/>
          </a:prstGeom>
          <a:noFill/>
          <a:ln w="9525">
            <a:noFill/>
          </a:ln>
        </p:spPr>
        <p:txBody>
          <a:bodyPr/>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en-US" altLang="zh-CN" dirty="0"/>
          </a:p>
        </p:txBody>
      </p:sp>
      <p:sp>
        <p:nvSpPr>
          <p:cNvPr id="1030" name="Rectangle 6"/>
          <p:cNvSpPr>
            <a:spLocks noChangeArrowheads="1"/>
          </p:cNvSpPr>
          <p:nvPr>
            <p:ph type="dt" sz="half" idx="2"/>
          </p:nvPr>
        </p:nvSpPr>
        <p:spPr bwMode="auto">
          <a:xfrm>
            <a:off x="7315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defRPr sz="1680"/>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1" name="Rectangle 7"/>
          <p:cNvSpPr>
            <a:spLocks noChangeArrowheads="1"/>
          </p:cNvSpPr>
          <p:nvPr>
            <p:ph type="ftr" sz="quarter" idx="3"/>
          </p:nvPr>
        </p:nvSpPr>
        <p:spPr bwMode="auto">
          <a:xfrm>
            <a:off x="4998720" y="7494270"/>
            <a:ext cx="46329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ctr">
              <a:defRPr sz="1680"/>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
        <p:nvSpPr>
          <p:cNvPr id="1032" name="Rectangle 8"/>
          <p:cNvSpPr>
            <a:spLocks noChangeArrowheads="1"/>
          </p:cNvSpPr>
          <p:nvPr>
            <p:ph type="sldNum" sz="quarter" idx="4"/>
          </p:nvPr>
        </p:nvSpPr>
        <p:spPr bwMode="auto">
          <a:xfrm>
            <a:off x="10485120" y="7494270"/>
            <a:ext cx="3413760" cy="571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defRPr sz="1680"/>
            </a:lvl1pPr>
          </a:lstStyle>
          <a:p>
            <a:pPr marL="0" marR="0" lvl="0" indent="0" algn="r" defTabSz="914400" rtl="0" eaLnBrk="1" fontAlgn="base" latinLnBrk="0" hangingPunct="1">
              <a:lnSpc>
                <a:spcPct val="100000"/>
              </a:lnSpc>
              <a:spcBef>
                <a:spcPct val="0"/>
              </a:spcBef>
              <a:spcAft>
                <a:spcPct val="0"/>
              </a:spcAft>
              <a:buClrTx/>
              <a:buSzTx/>
              <a:buFontTx/>
              <a:buNone/>
              <a:defRPr/>
            </a:pPr>
            <a:fld id="{078FD23A-2F78-4156-BB62-C393E2F1F45C}" type="slidenum">
              <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rPr>
            </a:fld>
            <a:endParaRPr kumimoji="0" lang="en-US" altLang="zh-CN" sz="1400" b="0" i="0" u="none" strike="noStrike" kern="1200" cap="none" spc="0" normalizeH="0" baseline="0" noProof="0" smtClean="0">
              <a:ln>
                <a:noFill/>
              </a:ln>
              <a:solidFill>
                <a:schemeClr val="tx1"/>
              </a:solidFill>
              <a:effectLst/>
              <a:uLnTx/>
              <a:uFillTx/>
              <a:latin typeface="Arial" panose="020B0604020202020204" pitchFamily="34" charset="0"/>
              <a:ea typeface="SimSun"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9" presetClass="entr" presetSubtype="0" fill="hold" grpId="0" nodeType="with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p:cTn id="7" dur="1000" fill="hold"/>
                                        <p:tgtEl>
                                          <p:spTgt spid="1026"/>
                                        </p:tgtEl>
                                        <p:attrNameLst>
                                          <p:attrName>ppt_x</p:attrName>
                                        </p:attrNameLst>
                                      </p:cBhvr>
                                      <p:tavLst>
                                        <p:tav tm="0">
                                          <p:val>
                                            <p:strVal val="#ppt_x-.2"/>
                                          </p:val>
                                        </p:tav>
                                        <p:tav tm="100000">
                                          <p:val>
                                            <p:strVal val="#ppt_x"/>
                                          </p:val>
                                        </p:tav>
                                      </p:tavLst>
                                    </p:anim>
                                    <p:anim calcmode="lin" valueType="num">
                                      <p:cBhvr>
                                        <p:cTn id="8" dur="1000" fill="hold"/>
                                        <p:tgtEl>
                                          <p:spTgt spid="1026"/>
                                        </p:tgtEl>
                                        <p:attrNameLst>
                                          <p:attrName>ppt_y</p:attrName>
                                        </p:attrNameLst>
                                      </p:cBhvr>
                                      <p:tavLst>
                                        <p:tav tm="0">
                                          <p:val>
                                            <p:strVal val="#ppt_y"/>
                                          </p:val>
                                        </p:tav>
                                        <p:tav tm="100000">
                                          <p:val>
                                            <p:strVal val="#ppt_y"/>
                                          </p:val>
                                        </p:tav>
                                      </p:tavLst>
                                    </p:anim>
                                    <p:animEffect transition="in" filter="wipe(right)" prLst="gradientSize: 0.1">
                                      <p:cBhvr>
                                        <p:cTn id="9" dur="1000"/>
                                        <p:tgtEl>
                                          <p:spTgt spid="1026"/>
                                        </p:tgtEl>
                                      </p:cBhvr>
                                    </p:animEffect>
                                  </p:childTnLst>
                                </p:cTn>
                              </p:par>
                              <p:par>
                                <p:cTn id="10" presetID="29" presetClass="entr" presetSubtype="0" fill="hold" grpId="0" nodeType="withEffect">
                                  <p:stCondLst>
                                    <p:cond delay="0"/>
                                  </p:stCondLst>
                                  <p:childTnLst>
                                    <p:set>
                                      <p:cBhvr>
                                        <p:cTn id="11" dur="1" fill="hold">
                                          <p:stCondLst>
                                            <p:cond delay="0"/>
                                          </p:stCondLst>
                                        </p:cTn>
                                        <p:tgtEl>
                                          <p:spTgt spid="1028"/>
                                        </p:tgtEl>
                                        <p:attrNameLst>
                                          <p:attrName>style.visibility</p:attrName>
                                        </p:attrNameLst>
                                      </p:cBhvr>
                                      <p:to>
                                        <p:strVal val="visible"/>
                                      </p:to>
                                    </p:set>
                                    <p:anim calcmode="lin" valueType="num">
                                      <p:cBhvr>
                                        <p:cTn id="12" dur="1000" fill="hold"/>
                                        <p:tgtEl>
                                          <p:spTgt spid="1028"/>
                                        </p:tgtEl>
                                        <p:attrNameLst>
                                          <p:attrName>ppt_x</p:attrName>
                                        </p:attrNameLst>
                                      </p:cBhvr>
                                      <p:tavLst>
                                        <p:tav tm="0">
                                          <p:val>
                                            <p:strVal val="#ppt_x-.2"/>
                                          </p:val>
                                        </p:tav>
                                        <p:tav tm="100000">
                                          <p:val>
                                            <p:strVal val="#ppt_x"/>
                                          </p:val>
                                        </p:tav>
                                      </p:tavLst>
                                    </p:anim>
                                    <p:anim calcmode="lin" valueType="num">
                                      <p:cBhvr>
                                        <p:cTn id="13" dur="1000" fill="hold"/>
                                        <p:tgtEl>
                                          <p:spTgt spid="1028"/>
                                        </p:tgtEl>
                                        <p:attrNameLst>
                                          <p:attrName>ppt_y</p:attrName>
                                        </p:attrNameLst>
                                      </p:cBhvr>
                                      <p:tavLst>
                                        <p:tav tm="0">
                                          <p:val>
                                            <p:strVal val="#ppt_y"/>
                                          </p:val>
                                        </p:tav>
                                        <p:tav tm="100000">
                                          <p:val>
                                            <p:strVal val="#ppt_y"/>
                                          </p:val>
                                        </p:tav>
                                      </p:tavLst>
                                    </p:anim>
                                    <p:animEffect transition="in" filter="wipe(right)" prLst="gradientSize: 0.1">
                                      <p:cBhvr>
                                        <p:cTn id="14" dur="10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 grpId="0" bldLvl="0" animBg="1"/>
      <p:bldP spid="1028" grpId="0" bldLvl="0"/>
    </p:bldLst>
  </p:timing>
  <p:hf sldNum="0" hdr="0" ftr="0" dt="0"/>
  <p:txStyles>
    <p:titleStyle>
      <a:lvl1pPr algn="ctr" rtl="0" fontAlgn="base">
        <a:spcBef>
          <a:spcPct val="0"/>
        </a:spcBef>
        <a:spcAft>
          <a:spcPct val="0"/>
        </a:spcAft>
        <a:defRPr sz="528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2pPr>
      <a:lvl3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3pPr>
      <a:lvl4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4pPr>
      <a:lvl5pPr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SimSun" panose="02010600030101010101" pitchFamily="2" charset="-122"/>
        </a:defRPr>
      </a:lvl9pPr>
    </p:titleStyle>
    <p:bodyStyle>
      <a:lvl1pPr marL="411480" indent="-411480" algn="l" rtl="0" fontAlgn="base">
        <a:spcBef>
          <a:spcPct val="24000"/>
        </a:spcBef>
        <a:spcAft>
          <a:spcPct val="0"/>
        </a:spcAft>
        <a:buChar char="•"/>
        <a:defRPr sz="3840" kern="1200">
          <a:solidFill>
            <a:schemeClr val="tx1"/>
          </a:solidFill>
          <a:latin typeface="+mn-lt"/>
          <a:ea typeface="+mn-ea"/>
          <a:cs typeface="+mn-cs"/>
        </a:defRPr>
      </a:lvl1pPr>
      <a:lvl2pPr marL="891540" indent="-342900" algn="l" rtl="0" fontAlgn="base">
        <a:spcBef>
          <a:spcPct val="24000"/>
        </a:spcBef>
        <a:spcAft>
          <a:spcPct val="0"/>
        </a:spcAft>
        <a:buChar char="–"/>
        <a:defRPr sz="3360" kern="1200">
          <a:solidFill>
            <a:schemeClr val="tx1"/>
          </a:solidFill>
          <a:latin typeface="+mn-lt"/>
          <a:ea typeface="+mn-ea"/>
          <a:cs typeface="+mn-cs"/>
        </a:defRPr>
      </a:lvl2pPr>
      <a:lvl3pPr marL="1371600" indent="-274320" algn="l" rtl="0" fontAlgn="base">
        <a:spcBef>
          <a:spcPct val="24000"/>
        </a:spcBef>
        <a:spcAft>
          <a:spcPct val="0"/>
        </a:spcAft>
        <a:buChar char="•"/>
        <a:defRPr sz="2880" kern="1200">
          <a:solidFill>
            <a:schemeClr val="tx1"/>
          </a:solidFill>
          <a:latin typeface="+mn-lt"/>
          <a:ea typeface="+mn-ea"/>
          <a:cs typeface="+mn-cs"/>
        </a:defRPr>
      </a:lvl3pPr>
      <a:lvl4pPr marL="1920240" indent="-274320" algn="l" rtl="0" fontAlgn="base">
        <a:spcBef>
          <a:spcPct val="24000"/>
        </a:spcBef>
        <a:spcAft>
          <a:spcPct val="0"/>
        </a:spcAft>
        <a:buChar char="–"/>
        <a:defRPr sz="2400" kern="1200">
          <a:solidFill>
            <a:schemeClr val="tx1"/>
          </a:solidFill>
          <a:latin typeface="+mn-lt"/>
          <a:ea typeface="+mn-ea"/>
          <a:cs typeface="+mn-cs"/>
        </a:defRPr>
      </a:lvl4pPr>
      <a:lvl5pPr marL="2468880" indent="-274320" algn="l" rtl="0" fontAlgn="base">
        <a:spcBef>
          <a:spcPct val="24000"/>
        </a:spcBef>
        <a:spcAft>
          <a:spcPct val="0"/>
        </a:spcAft>
        <a:buChar char="»"/>
        <a:defRPr sz="2400" kern="1200">
          <a:solidFill>
            <a:schemeClr val="tx1"/>
          </a:solidFill>
          <a:latin typeface="+mn-lt"/>
          <a:ea typeface="+mn-ea"/>
          <a:cs typeface="+mn-cs"/>
        </a:defRPr>
      </a:lvl5pPr>
      <a:lvl6pPr marL="301752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6pPr>
      <a:lvl7pPr marL="356616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7pPr>
      <a:lvl8pPr marL="411480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8pPr>
      <a:lvl9pPr marL="4663440" indent="-274320" algn="l" defTabSz="1097280" rtl="0" eaLnBrk="1" latinLnBrk="0" hangingPunct="1">
        <a:lnSpc>
          <a:spcPct val="90000"/>
        </a:lnSpc>
        <a:spcBef>
          <a:spcPts val="600"/>
        </a:spcBef>
        <a:buFont typeface="Arial" panose="020B0604020202020204" pitchFamily="34" charset="0"/>
        <a:buChar char="•"/>
        <a:defRPr sz="2160" kern="1200">
          <a:solidFill>
            <a:schemeClr val="tx1"/>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2.xml"/><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12.xml"/><Relationship Id="rId2" Type="http://schemas.openxmlformats.org/officeDocument/2006/relationships/image" Target="../media/image11.png"/><Relationship Id="rId1" Type="http://schemas.openxmlformats.org/officeDocument/2006/relationships/image" Target="../media/image2.png"/></Relationships>
</file>

<file path=ppt/slides/_rels/slide11.xml.rels><?xml version="1.0" encoding="UTF-8" standalone="yes"?>
<Relationships xmlns="http://schemas.openxmlformats.org/package/2006/relationships"><Relationship Id="rId9" Type="http://schemas.openxmlformats.org/officeDocument/2006/relationships/customXml" Target="../ink/ink6.xml"/><Relationship Id="rId8" Type="http://schemas.openxmlformats.org/officeDocument/2006/relationships/customXml" Target="../ink/ink5.xml"/><Relationship Id="rId7" Type="http://schemas.openxmlformats.org/officeDocument/2006/relationships/customXml" Target="../ink/ink4.xml"/><Relationship Id="rId6" Type="http://schemas.openxmlformats.org/officeDocument/2006/relationships/customXml" Target="../ink/ink3.xml"/><Relationship Id="rId5" Type="http://schemas.openxmlformats.org/officeDocument/2006/relationships/customXml" Target="../ink/ink2.xml"/><Relationship Id="rId4" Type="http://schemas.openxmlformats.org/officeDocument/2006/relationships/image" Target="../media/image13.png"/><Relationship Id="rId3" Type="http://schemas.openxmlformats.org/officeDocument/2006/relationships/customXml" Target="../ink/ink1.xml"/><Relationship Id="rId2" Type="http://schemas.openxmlformats.org/officeDocument/2006/relationships/image" Target="../media/image12.png"/><Relationship Id="rId18" Type="http://schemas.openxmlformats.org/officeDocument/2006/relationships/notesSlide" Target="../notesSlides/notesSlide10.xml"/><Relationship Id="rId17" Type="http://schemas.openxmlformats.org/officeDocument/2006/relationships/slideLayout" Target="../slideLayouts/slideLayout12.xml"/><Relationship Id="rId16" Type="http://schemas.openxmlformats.org/officeDocument/2006/relationships/customXml" Target="../ink/ink13.xml"/><Relationship Id="rId15" Type="http://schemas.openxmlformats.org/officeDocument/2006/relationships/customXml" Target="../ink/ink12.xml"/><Relationship Id="rId14" Type="http://schemas.openxmlformats.org/officeDocument/2006/relationships/customXml" Target="../ink/ink11.xml"/><Relationship Id="rId13" Type="http://schemas.openxmlformats.org/officeDocument/2006/relationships/customXml" Target="../ink/ink10.xml"/><Relationship Id="rId12" Type="http://schemas.openxmlformats.org/officeDocument/2006/relationships/customXml" Target="../ink/ink9.xml"/><Relationship Id="rId11" Type="http://schemas.openxmlformats.org/officeDocument/2006/relationships/customXml" Target="../ink/ink8.xml"/><Relationship Id="rId10" Type="http://schemas.openxmlformats.org/officeDocument/2006/relationships/customXml" Target="../ink/ink7.xml"/><Relationship Id="rId1"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2.xml"/><Relationship Id="rId2" Type="http://schemas.openxmlformats.org/officeDocument/2006/relationships/image" Target="../media/image4.png"/><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12.xml"/><Relationship Id="rId4" Type="http://schemas.openxmlformats.org/officeDocument/2006/relationships/image" Target="../media/image6.png"/><Relationship Id="rId3" Type="http://schemas.openxmlformats.org/officeDocument/2006/relationships/hyperlink" Target="https://gamma.app" TargetMode="External"/><Relationship Id="rId2" Type="http://schemas.openxmlformats.org/officeDocument/2006/relationships/image" Target="../media/image5.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2.xml"/><Relationship Id="rId4" Type="http://schemas.openxmlformats.org/officeDocument/2006/relationships/image" Target="../media/image6.png"/><Relationship Id="rId3" Type="http://schemas.openxmlformats.org/officeDocument/2006/relationships/hyperlink" Target="https://gamma.app" TargetMode="External"/><Relationship Id="rId2" Type="http://schemas.openxmlformats.org/officeDocument/2006/relationships/image" Target="../media/image7.png"/><Relationship Id="rId1" Type="http://schemas.openxmlformats.org/officeDocument/2006/relationships/image" Target="../media/image2.pn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2.xml"/><Relationship Id="rId2" Type="http://schemas.openxmlformats.org/officeDocument/2006/relationships/image" Target="../media/image8.png"/><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2.xml"/><Relationship Id="rId2" Type="http://schemas.openxmlformats.org/officeDocument/2006/relationships/image" Target="../media/image9.png"/><Relationship Id="rId1" Type="http://schemas.openxmlformats.org/officeDocument/2006/relationships/image" Target="../media/image2.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2.xml"/><Relationship Id="rId2" Type="http://schemas.openxmlformats.org/officeDocument/2006/relationships/image" Target="../media/image10.png"/><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3034427"/>
            <a:ext cx="6665952" cy="833199"/>
          </a:xfrm>
          <a:prstGeom prst="rect">
            <a:avLst/>
          </a:prstGeom>
          <a:noFill/>
        </p:spPr>
        <p:txBody>
          <a:bodyPr wrap="none" rtlCol="0" anchor="t"/>
          <a:lstStyle/>
          <a:p>
            <a:pPr marL="0" indent="0">
              <a:lnSpc>
                <a:spcPts val="6560"/>
              </a:lnSpc>
              <a:buNone/>
            </a:pPr>
            <a:r>
              <a:rPr lang="en-US" sz="5250" b="1" kern="0" spc="-105" dirty="0">
                <a:solidFill>
                  <a:srgbClr val="000000"/>
                </a:solidFill>
                <a:latin typeface="adonis-web" pitchFamily="34" charset="0"/>
                <a:ea typeface="adonis-web" pitchFamily="34" charset="-122"/>
                <a:cs typeface="adonis-web" pitchFamily="34" charset="-120"/>
              </a:rPr>
              <a:t>AIM</a:t>
            </a:r>
            <a:endParaRPr lang="en-US" sz="5250" dirty="0"/>
          </a:p>
        </p:txBody>
      </p:sp>
      <p:sp>
        <p:nvSpPr>
          <p:cNvPr id="6" name="Text 2"/>
          <p:cNvSpPr/>
          <p:nvPr/>
        </p:nvSpPr>
        <p:spPr>
          <a:xfrm>
            <a:off x="833120" y="4201160"/>
            <a:ext cx="7646035" cy="2068830"/>
          </a:xfrm>
          <a:prstGeom prst="rect">
            <a:avLst/>
          </a:prstGeom>
          <a:noFill/>
        </p:spPr>
        <p:txBody>
          <a:bodyPr wrap="none" rtlCol="0" anchor="t"/>
          <a:lstStyle/>
          <a:p>
            <a:pPr marL="0" indent="0" algn="l">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Minimize seek time, optimize data access, enhance system performance,</a:t>
            </a:r>
            <a:br>
              <a:rPr lang="en-US" sz="1750" kern="0" spc="-35" dirty="0">
                <a:solidFill>
                  <a:srgbClr val="272525"/>
                </a:solidFill>
                <a:latin typeface="Source Sans Pro" pitchFamily="34" charset="0"/>
                <a:ea typeface="Source Sans Pro" pitchFamily="34" charset="-122"/>
                <a:cs typeface="Source Sans Pro" pitchFamily="34" charset="-120"/>
              </a:rPr>
            </a:br>
            <a:r>
              <a:rPr lang="en-US" sz="1750" kern="0" spc="-35" dirty="0">
                <a:solidFill>
                  <a:srgbClr val="272525"/>
                </a:solidFill>
                <a:latin typeface="Source Sans Pro" pitchFamily="34" charset="0"/>
                <a:ea typeface="Source Sans Pro" pitchFamily="34" charset="-122"/>
                <a:cs typeface="Source Sans Pro" pitchFamily="34" charset="-120"/>
              </a:rPr>
              <a:t>ensure fair access, address workload variability, and utilize emerging technologies.</a:t>
            </a: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t>
            </a: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endParaRPr lang="en-US" sz="1750"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t>
            </a:r>
            <a:endParaRPr lang="en-US" sz="1750" dirty="0"/>
          </a:p>
        </p:txBody>
      </p:sp>
      <p:sp>
        <p:nvSpPr>
          <p:cNvPr id="7" name="Shape 3"/>
          <p:cNvSpPr/>
          <p:nvPr/>
        </p:nvSpPr>
        <p:spPr>
          <a:xfrm>
            <a:off x="833199" y="4822865"/>
            <a:ext cx="355402" cy="355402"/>
          </a:xfrm>
          <a:prstGeom prst="roundRect">
            <a:avLst>
              <a:gd name="adj" fmla="val 25726039"/>
            </a:avLst>
          </a:prstGeom>
          <a:noFill/>
          <a:ln w="7620">
            <a:solidFill>
              <a:srgbClr val="FFFFFF"/>
            </a:solidFill>
            <a:prstDash val="solid"/>
          </a:ln>
        </p:spPr>
      </p:sp>
      <p:sp>
        <p:nvSpPr>
          <p:cNvPr id="9" name="Text 4"/>
          <p:cNvSpPr/>
          <p:nvPr/>
        </p:nvSpPr>
        <p:spPr>
          <a:xfrm>
            <a:off x="1299686" y="4806196"/>
            <a:ext cx="1817251" cy="388858"/>
          </a:xfrm>
          <a:prstGeom prst="rect">
            <a:avLst/>
          </a:prstGeom>
          <a:noFill/>
        </p:spPr>
        <p:txBody>
          <a:bodyPr wrap="none" rtlCol="0" anchor="t"/>
          <a:lstStyle/>
          <a:p>
            <a:pPr marL="0" indent="0" algn="l">
              <a:lnSpc>
                <a:spcPts val="3060"/>
              </a:lnSpc>
              <a:buNone/>
            </a:pPr>
            <a:endParaRPr lang="en-US" sz="2185"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890123"/>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C-LOOK algorithm</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C-LOOK algorithm is a disk scheduling algorithm that addresses the inefficiency of the SCAN algorithm. It prioritizes reducing disk arm movement, improving performance. It scans from the current position to the last request and then jumps to the first request.</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0" y="0"/>
            <a:ext cx="5486400" cy="8229600"/>
          </a:xfrm>
          <a:prstGeom prst="rect">
            <a:avLst/>
          </a:prstGeom>
        </p:spPr>
      </p:pic>
      <p:sp>
        <p:nvSpPr>
          <p:cNvPr id="5" name="Text 1"/>
          <p:cNvSpPr/>
          <p:nvPr/>
        </p:nvSpPr>
        <p:spPr>
          <a:xfrm>
            <a:off x="6319599" y="2998470"/>
            <a:ext cx="6665952" cy="833199"/>
          </a:xfrm>
          <a:prstGeom prst="rect">
            <a:avLst/>
          </a:prstGeom>
          <a:noFill/>
        </p:spPr>
        <p:txBody>
          <a:bodyPr wrap="none" rtlCol="0" anchor="t"/>
          <a:lstStyle/>
          <a:p>
            <a:pPr marL="0" indent="0">
              <a:lnSpc>
                <a:spcPts val="6560"/>
              </a:lnSpc>
              <a:buNone/>
            </a:pPr>
            <a:r>
              <a:rPr lang="en-US" sz="5250" b="1" kern="0" spc="-105" dirty="0">
                <a:solidFill>
                  <a:srgbClr val="000000"/>
                </a:solidFill>
                <a:latin typeface="adonis-web" pitchFamily="34" charset="0"/>
                <a:ea typeface="adonis-web" pitchFamily="34" charset="-122"/>
                <a:cs typeface="adonis-web" pitchFamily="34" charset="-120"/>
              </a:rPr>
              <a:t>Conclusion</a:t>
            </a:r>
            <a:endParaRPr lang="en-US" sz="5250" dirty="0"/>
          </a:p>
        </p:txBody>
      </p:sp>
      <p:sp>
        <p:nvSpPr>
          <p:cNvPr id="6" name="Text 2"/>
          <p:cNvSpPr/>
          <p:nvPr/>
        </p:nvSpPr>
        <p:spPr>
          <a:xfrm>
            <a:off x="6319599" y="4164925"/>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After exploring various disk scheduling algorithms, it is evident that each has its strengths and weaknesses. The choice of algorithm should be based on specific system requirements and workload characteristics to optimize disk performance.</a:t>
            </a:r>
            <a:endParaRPr lang="en-US" sz="1750" dirty="0"/>
          </a:p>
        </p:txBody>
      </p:sp>
      <mc:AlternateContent xmlns:mc="http://schemas.openxmlformats.org/markup-compatibility/2006" xmlns:p14="http://schemas.microsoft.com/office/powerpoint/2010/main">
        <mc:Choice Requires="p14">
          <p:contentPart r:id="rId3" p14:bwMode="auto">
            <p14:nvContentPartPr>
              <p14:cNvPr id="8" name="Ink 7"/>
              <p14:cNvContentPartPr/>
              <p14:nvPr/>
            </p14:nvContentPartPr>
            <p14:xfrm>
              <a:off x="6088380" y="8221980"/>
              <a:ext cx="22860" cy="360"/>
            </p14:xfrm>
          </p:contentPart>
        </mc:Choice>
        <mc:Fallback xmlns="">
          <p:pic>
            <p:nvPicPr>
              <p:cNvPr id="8" name="Ink 7"/>
            </p:nvPicPr>
            <p:blipFill>
              <a:blip r:embed="rId4"/>
            </p:blipFill>
            <p:spPr>
              <a:xfrm>
                <a:off x="6088380" y="8221980"/>
                <a:ext cx="22860" cy="360"/>
              </a:xfrm>
              <a:prstGeom prst="rect"/>
            </p:spPr>
          </p:pic>
        </mc:Fallback>
      </mc:AlternateContent>
      <mc:AlternateContent xmlns:mc="http://schemas.openxmlformats.org/markup-compatibility/2006" xmlns:p14="http://schemas.microsoft.com/office/powerpoint/2010/main">
        <mc:Choice Requires="p14">
          <p:contentPart r:id="rId5" p14:bwMode="auto">
            <p14:nvContentPartPr>
              <p14:cNvPr id="9" name="Ink 8"/>
              <p14:cNvContentPartPr/>
              <p14:nvPr/>
            </p14:nvContentPartPr>
            <p14:xfrm>
              <a:off x="6240780" y="8206740"/>
              <a:ext cx="22860" cy="360"/>
            </p14:xfrm>
          </p:contentPart>
        </mc:Choice>
        <mc:Fallback xmlns="">
          <p:pic>
            <p:nvPicPr>
              <p:cNvPr id="9" name="Ink 8"/>
            </p:nvPicPr>
            <p:blipFill>
              <a:blip r:embed="rId4"/>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r:id="rId6" p14:bwMode="auto">
            <p14:nvContentPartPr>
              <p14:cNvPr id="10" name="Ink 9"/>
              <p14:cNvContentPartPr/>
              <p14:nvPr/>
            </p14:nvContentPartPr>
            <p14:xfrm>
              <a:off x="6240780" y="8206740"/>
              <a:ext cx="22860" cy="360"/>
            </p14:xfrm>
          </p:contentPart>
        </mc:Choice>
        <mc:Fallback xmlns="">
          <p:pic>
            <p:nvPicPr>
              <p:cNvPr id="10" name="Ink 9"/>
            </p:nvPicPr>
            <p:blipFill>
              <a:blip r:embed="rId4"/>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r:id="rId7" p14:bwMode="auto">
            <p14:nvContentPartPr>
              <p14:cNvPr id="11" name="Ink 10"/>
              <p14:cNvContentPartPr/>
              <p14:nvPr/>
            </p14:nvContentPartPr>
            <p14:xfrm>
              <a:off x="6240780" y="8206740"/>
              <a:ext cx="22860" cy="360"/>
            </p14:xfrm>
          </p:contentPart>
        </mc:Choice>
        <mc:Fallback xmlns="">
          <p:pic>
            <p:nvPicPr>
              <p:cNvPr id="11" name="Ink 10"/>
            </p:nvPicPr>
            <p:blipFill>
              <a:blip r:embed="rId4"/>
            </p:blipFill>
            <p:spPr>
              <a:xfrm>
                <a:off x="6240780" y="8206740"/>
                <a:ext cx="22860" cy="360"/>
              </a:xfrm>
              <a:prstGeom prst="rect"/>
            </p:spPr>
          </p:pic>
        </mc:Fallback>
      </mc:AlternateContent>
      <mc:AlternateContent xmlns:mc="http://schemas.openxmlformats.org/markup-compatibility/2006" xmlns:p14="http://schemas.microsoft.com/office/powerpoint/2010/main">
        <mc:Choice Requires="p14">
          <p:contentPart r:id="rId8" p14:bwMode="auto">
            <p14:nvContentPartPr>
              <p14:cNvPr id="12" name="Ink 11"/>
              <p14:cNvContentPartPr/>
              <p14:nvPr/>
            </p14:nvContentPartPr>
            <p14:xfrm>
              <a:off x="2964180" y="7719060"/>
              <a:ext cx="22860" cy="360"/>
            </p14:xfrm>
          </p:contentPart>
        </mc:Choice>
        <mc:Fallback xmlns="">
          <p:pic>
            <p:nvPicPr>
              <p:cNvPr id="12" name="Ink 11"/>
            </p:nvPicPr>
            <p:blipFill>
              <a:blip r:embed="rId4"/>
            </p:blipFill>
            <p:spPr>
              <a:xfrm>
                <a:off x="2964180" y="7719060"/>
                <a:ext cx="22860" cy="360"/>
              </a:xfrm>
              <a:prstGeom prst="rect"/>
            </p:spPr>
          </p:pic>
        </mc:Fallback>
      </mc:AlternateContent>
      <mc:AlternateContent xmlns:mc="http://schemas.openxmlformats.org/markup-compatibility/2006" xmlns:p14="http://schemas.microsoft.com/office/powerpoint/2010/main">
        <mc:Choice Requires="p14">
          <p:contentPart r:id="rId9" p14:bwMode="auto">
            <p14:nvContentPartPr>
              <p14:cNvPr id="13" name="Ink 12"/>
              <p14:cNvContentPartPr/>
              <p14:nvPr/>
            </p14:nvContentPartPr>
            <p14:xfrm>
              <a:off x="14622780" y="0"/>
              <a:ext cx="22860" cy="360"/>
            </p14:xfrm>
          </p:contentPart>
        </mc:Choice>
        <mc:Fallback xmlns="">
          <p:pic>
            <p:nvPicPr>
              <p:cNvPr id="13" name="Ink 12"/>
            </p:nvPicPr>
            <p:blipFill>
              <a:blip r:embed="rId4"/>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r:id="rId10" p14:bwMode="auto">
            <p14:nvContentPartPr>
              <p14:cNvPr id="14" name="Ink 13"/>
              <p14:cNvContentPartPr/>
              <p14:nvPr/>
            </p14:nvContentPartPr>
            <p14:xfrm>
              <a:off x="14622780" y="0"/>
              <a:ext cx="22860" cy="360"/>
            </p14:xfrm>
          </p:contentPart>
        </mc:Choice>
        <mc:Fallback xmlns="">
          <p:pic>
            <p:nvPicPr>
              <p:cNvPr id="14" name="Ink 13"/>
            </p:nvPicPr>
            <p:blipFill>
              <a:blip r:embed="rId4"/>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r:id="rId11" p14:bwMode="auto">
            <p14:nvContentPartPr>
              <p14:cNvPr id="15" name="Ink 14"/>
              <p14:cNvContentPartPr/>
              <p14:nvPr/>
            </p14:nvContentPartPr>
            <p14:xfrm>
              <a:off x="14622780" y="0"/>
              <a:ext cx="22860" cy="360"/>
            </p14:xfrm>
          </p:contentPart>
        </mc:Choice>
        <mc:Fallback xmlns="">
          <p:pic>
            <p:nvPicPr>
              <p:cNvPr id="15" name="Ink 14"/>
            </p:nvPicPr>
            <p:blipFill>
              <a:blip r:embed="rId4"/>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r:id="rId12" p14:bwMode="auto">
            <p14:nvContentPartPr>
              <p14:cNvPr id="16" name="Ink 15"/>
              <p14:cNvContentPartPr/>
              <p14:nvPr/>
            </p14:nvContentPartPr>
            <p14:xfrm>
              <a:off x="14622780" y="0"/>
              <a:ext cx="22860" cy="360"/>
            </p14:xfrm>
          </p:contentPart>
        </mc:Choice>
        <mc:Fallback xmlns="">
          <p:pic>
            <p:nvPicPr>
              <p:cNvPr id="16" name="Ink 15"/>
            </p:nvPicPr>
            <p:blipFill>
              <a:blip r:embed="rId4"/>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r:id="rId13" p14:bwMode="auto">
            <p14:nvContentPartPr>
              <p14:cNvPr id="17" name="Ink 16"/>
              <p14:cNvContentPartPr/>
              <p14:nvPr/>
            </p14:nvContentPartPr>
            <p14:xfrm>
              <a:off x="14622780" y="0"/>
              <a:ext cx="22860" cy="360"/>
            </p14:xfrm>
          </p:contentPart>
        </mc:Choice>
        <mc:Fallback xmlns="">
          <p:pic>
            <p:nvPicPr>
              <p:cNvPr id="17" name="Ink 16"/>
            </p:nvPicPr>
            <p:blipFill>
              <a:blip r:embed="rId4"/>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r:id="rId14" p14:bwMode="auto">
            <p14:nvContentPartPr>
              <p14:cNvPr id="18" name="Ink 17"/>
              <p14:cNvContentPartPr/>
              <p14:nvPr/>
            </p14:nvContentPartPr>
            <p14:xfrm>
              <a:off x="14622780" y="0"/>
              <a:ext cx="22860" cy="360"/>
            </p14:xfrm>
          </p:contentPart>
        </mc:Choice>
        <mc:Fallback xmlns="">
          <p:pic>
            <p:nvPicPr>
              <p:cNvPr id="18" name="Ink 17"/>
            </p:nvPicPr>
            <p:blipFill>
              <a:blip r:embed="rId4"/>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r:id="rId15" p14:bwMode="auto">
            <p14:nvContentPartPr>
              <p14:cNvPr id="19" name="Ink 18"/>
              <p14:cNvContentPartPr/>
              <p14:nvPr/>
            </p14:nvContentPartPr>
            <p14:xfrm>
              <a:off x="14622780" y="0"/>
              <a:ext cx="22860" cy="360"/>
            </p14:xfrm>
          </p:contentPart>
        </mc:Choice>
        <mc:Fallback xmlns="">
          <p:pic>
            <p:nvPicPr>
              <p:cNvPr id="19" name="Ink 18"/>
            </p:nvPicPr>
            <p:blipFill>
              <a:blip r:embed="rId4"/>
            </p:blipFill>
            <p:spPr>
              <a:xfrm>
                <a:off x="14622780" y="0"/>
                <a:ext cx="22860" cy="360"/>
              </a:xfrm>
              <a:prstGeom prst="rect"/>
            </p:spPr>
          </p:pic>
        </mc:Fallback>
      </mc:AlternateContent>
      <mc:AlternateContent xmlns:mc="http://schemas.openxmlformats.org/markup-compatibility/2006" xmlns:p14="http://schemas.microsoft.com/office/powerpoint/2010/main">
        <mc:Choice Requires="p14">
          <p:contentPart r:id="rId16" p14:bwMode="auto">
            <p14:nvContentPartPr>
              <p14:cNvPr id="20" name="Ink 19"/>
              <p14:cNvContentPartPr/>
              <p14:nvPr/>
            </p14:nvContentPartPr>
            <p14:xfrm>
              <a:off x="14622780" y="0"/>
              <a:ext cx="22860" cy="360"/>
            </p14:xfrm>
          </p:contentPart>
        </mc:Choice>
        <mc:Fallback xmlns="">
          <p:pic>
            <p:nvPicPr>
              <p:cNvPr id="20" name="Ink 19"/>
            </p:nvPicPr>
            <p:blipFill>
              <a:blip r:embed="rId4"/>
            </p:blipFill>
            <p:spPr>
              <a:xfrm>
                <a:off x="14622780" y="0"/>
                <a:ext cx="22860" cy="360"/>
              </a:xfrm>
              <a:prstGeom prst="rect"/>
            </p:spPr>
          </p:pic>
        </mc:Fallback>
      </mc:AlternateContent>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ext Box 1"/>
          <p:cNvSpPr txBox="1"/>
          <p:nvPr/>
        </p:nvSpPr>
        <p:spPr>
          <a:xfrm>
            <a:off x="882015" y="1284605"/>
            <a:ext cx="13133705" cy="6134100"/>
          </a:xfrm>
          <a:prstGeom prst="rect">
            <a:avLst/>
          </a:prstGeom>
          <a:noFill/>
        </p:spPr>
        <p:txBody>
          <a:bodyPr wrap="square" rtlCol="0">
            <a:noAutofit/>
          </a:bodyPr>
          <a:p>
            <a:r>
              <a:rPr lang="en-US" sz="3200"/>
              <a:t>OBJECTIVES:</a:t>
            </a:r>
            <a:endParaRPr lang="en-US" sz="3200"/>
          </a:p>
          <a:p>
            <a:r>
              <a:rPr lang="en-US" b="1" dirty="0" smtClean="0">
                <a:sym typeface="+mn-ea"/>
              </a:rPr>
              <a:t>Minimize Seek Time:</a:t>
            </a:r>
            <a:r>
              <a:rPr lang="en-US" dirty="0" smtClean="0">
                <a:sym typeface="+mn-ea"/>
              </a:rPr>
              <a:t> </a:t>
            </a:r>
            <a:r>
              <a:rPr lang="en-US" dirty="0" smtClean="0">
                <a:sym typeface="+mn-ea"/>
              </a:rPr>
              <a:t>The primary objective of disk scheduling is to reduce seek time, which is the time required for the disk's read/write head to move to the desired location. By minimizing seek time, disk scheduling algorithms aim to enhance data access speed and overall system performance.</a:t>
            </a:r>
            <a:endParaRPr lang="en-US" dirty="0" smtClean="0">
              <a:sym typeface="+mn-ea"/>
            </a:endParaRPr>
          </a:p>
          <a:p>
            <a:r>
              <a:rPr lang="en-US" b="1" dirty="0" smtClean="0">
                <a:sym typeface="+mn-ea"/>
              </a:rPr>
              <a:t>Optimize Throughput:</a:t>
            </a:r>
            <a:r>
              <a:rPr lang="en-US" dirty="0" smtClean="0">
                <a:sym typeface="+mn-ea"/>
              </a:rPr>
              <a:t> </a:t>
            </a:r>
            <a:r>
              <a:rPr lang="en-US" dirty="0" smtClean="0">
                <a:sym typeface="+mn-ea"/>
              </a:rPr>
              <a:t>Disk scheduling seeks to maximize the rate at which data can be transferred between the disk and the system. By efficiently servicing data requests and minimizing idle time, scheduling algorithms aim to optimize throughput, ensuring that the disk operates at its maximum capacity.</a:t>
            </a:r>
            <a:endParaRPr lang="en-US" dirty="0" smtClean="0">
              <a:sym typeface="+mn-ea"/>
            </a:endParaRPr>
          </a:p>
          <a:p>
            <a:r>
              <a:rPr lang="en-US" b="1" dirty="0" smtClean="0">
                <a:sym typeface="+mn-ea"/>
              </a:rPr>
              <a:t>Fairness in Access:</a:t>
            </a:r>
            <a:r>
              <a:rPr lang="en-US" dirty="0" smtClean="0">
                <a:sym typeface="+mn-ea"/>
              </a:rPr>
              <a:t> Disk scheduling algorithms should ensure fair access to the disk for different processes and applications. Fairness entails that all processes receive timely service and are not unfairly disadvantaged by others, regardless of their priority or access frequency.</a:t>
            </a:r>
            <a:endParaRPr lang="en-US" dirty="0" smtClean="0">
              <a:sym typeface="+mn-ea"/>
            </a:endParaRPr>
          </a:p>
          <a:p>
            <a:r>
              <a:rPr lang="en-US" b="1" dirty="0" smtClean="0">
                <a:sym typeface="+mn-ea"/>
              </a:rPr>
              <a:t>Reduce Latency:</a:t>
            </a:r>
            <a:r>
              <a:rPr lang="en-US" dirty="0" smtClean="0">
                <a:sym typeface="+mn-ea"/>
              </a:rPr>
              <a:t> Disk scheduling aims to minimize latency, which is the delay experienced by applications when accessing data from the disk. By efficiently ordering and servicing data requests, scheduling algorithms strive to reduce latency and improve responsiveness, thereby enhancing user experience.</a:t>
            </a:r>
            <a:endParaRPr lang="en-US" dirty="0" smtClean="0">
              <a:sym typeface="+mn-ea"/>
            </a:endParaRPr>
          </a:p>
          <a:p>
            <a:pPr algn="just"/>
            <a:r>
              <a:rPr lang="en-US" b="1" dirty="0" smtClean="0">
                <a:sym typeface="+mn-ea"/>
              </a:rPr>
              <a:t>Handle Workload Variability:</a:t>
            </a:r>
            <a:r>
              <a:rPr lang="en-US" dirty="0" smtClean="0">
                <a:sym typeface="+mn-ea"/>
              </a:rPr>
              <a:t> Disk scheduling algorithms should be robust enough to handle varying workloads and access patterns. They should adapt dynamically to changing demands, ensuring consistent performance under different operating conditions without significant degradation.</a:t>
            </a:r>
            <a:endParaRPr lang="en-US" dirty="0" smtClean="0">
              <a:sym typeface="+mn-ea"/>
            </a:endParaRPr>
          </a:p>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890123"/>
            <a:ext cx="7339965"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Introduction to Disk Scheduling</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Disk scheduling is a critical aspect of operating systems that focuses on optimizing data access on storage devices like hard disk drives (HDDs) and solid-state drives (SSDs). Its primary goal is to minimize seek time, the time taken for the disk's read/write head to reach the desired data location. By efficiently organizing data requests, disk scheduling algorithms enhance system performance by reducing latency and improving throughput. Various algorithms have been developed to achieve this, each with its own approach to ordering and servicing data requests. Understanding disk scheduling is essential for maximizing data access efficiency in modern computing environments.</a:t>
            </a:r>
            <a:endParaRPr lang="en-US" sz="1750" kern="0" spc="-35" dirty="0">
              <a:solidFill>
                <a:srgbClr val="272525"/>
              </a:solidFill>
              <a:latin typeface="Source Sans Pro" pitchFamily="34" charset="0"/>
              <a:ea typeface="Source Sans Pro" pitchFamily="34" charset="-122"/>
              <a:cs typeface="Source Sans Pro" pitchFamily="34" charset="-12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sp>
        <p:nvSpPr>
          <p:cNvPr id="4" name="Text 1"/>
          <p:cNvSpPr/>
          <p:nvPr/>
        </p:nvSpPr>
        <p:spPr>
          <a:xfrm>
            <a:off x="2348389" y="2079427"/>
            <a:ext cx="8514159"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Types of Disk Scheduling Algorithms</a:t>
            </a:r>
            <a:endParaRPr lang="en-US" sz="4375" dirty="0"/>
          </a:p>
        </p:txBody>
      </p:sp>
      <p:sp>
        <p:nvSpPr>
          <p:cNvPr id="5" name="Text 2"/>
          <p:cNvSpPr/>
          <p:nvPr/>
        </p:nvSpPr>
        <p:spPr>
          <a:xfrm>
            <a:off x="2703790" y="3218140"/>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First-Come, First-Served (FCFS) algorithm:</a:t>
            </a:r>
            <a:r>
              <a:rPr lang="en-US" sz="1750" kern="0" spc="-35" dirty="0">
                <a:solidFill>
                  <a:srgbClr val="272525"/>
                </a:solidFill>
                <a:latin typeface="Source Sans Pro" pitchFamily="34" charset="0"/>
                <a:ea typeface="Source Sans Pro" pitchFamily="34" charset="-122"/>
                <a:cs typeface="Source Sans Pro" pitchFamily="34" charset="-120"/>
              </a:rPr>
              <a:t> This algorithm serves I/O requests in the order they arrive.</a:t>
            </a:r>
            <a:endParaRPr lang="en-US" sz="1750" dirty="0"/>
          </a:p>
        </p:txBody>
      </p:sp>
      <p:sp>
        <p:nvSpPr>
          <p:cNvPr id="6" name="Text 3"/>
          <p:cNvSpPr/>
          <p:nvPr/>
        </p:nvSpPr>
        <p:spPr>
          <a:xfrm>
            <a:off x="2703790" y="3662363"/>
            <a:ext cx="9578102" cy="710803"/>
          </a:xfrm>
          <a:prstGeom prst="rect">
            <a:avLst/>
          </a:prstGeom>
          <a:noFill/>
        </p:spPr>
        <p:txBody>
          <a:bodyPr wrap="squar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Shortest Seek Time First (SSTF) algorithm:</a:t>
            </a:r>
            <a:r>
              <a:rPr lang="en-US" sz="1750" kern="0" spc="-35" dirty="0">
                <a:solidFill>
                  <a:srgbClr val="272525"/>
                </a:solidFill>
                <a:latin typeface="Source Sans Pro" pitchFamily="34" charset="0"/>
                <a:ea typeface="Source Sans Pro" pitchFamily="34" charset="-122"/>
                <a:cs typeface="Source Sans Pro" pitchFamily="34" charset="-120"/>
              </a:rPr>
              <a:t> It minimizes seek time by selecting the request closest to the current head position.</a:t>
            </a:r>
            <a:endParaRPr lang="en-US" sz="1750" dirty="0"/>
          </a:p>
        </p:txBody>
      </p:sp>
      <p:sp>
        <p:nvSpPr>
          <p:cNvPr id="7" name="Text 4"/>
          <p:cNvSpPr/>
          <p:nvPr/>
        </p:nvSpPr>
        <p:spPr>
          <a:xfrm>
            <a:off x="2703790" y="4461986"/>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SCAN algorithm:</a:t>
            </a:r>
            <a:r>
              <a:rPr lang="en-US" sz="1750" kern="0" spc="-35" dirty="0">
                <a:solidFill>
                  <a:srgbClr val="272525"/>
                </a:solidFill>
                <a:latin typeface="Source Sans Pro" pitchFamily="34" charset="0"/>
                <a:ea typeface="Source Sans Pro" pitchFamily="34" charset="-122"/>
                <a:cs typeface="Source Sans Pro" pitchFamily="34" charset="-120"/>
              </a:rPr>
              <a:t> Also known as elevator algorithm, it scans the disk in a back and forth manner.</a:t>
            </a:r>
            <a:endParaRPr lang="en-US" sz="1750" dirty="0"/>
          </a:p>
        </p:txBody>
      </p:sp>
      <p:sp>
        <p:nvSpPr>
          <p:cNvPr id="8" name="Text 5"/>
          <p:cNvSpPr/>
          <p:nvPr/>
        </p:nvSpPr>
        <p:spPr>
          <a:xfrm>
            <a:off x="2703790" y="4906208"/>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C-SCAN algorithm:</a:t>
            </a:r>
            <a:r>
              <a:rPr lang="en-US" sz="1750" kern="0" spc="-35" dirty="0">
                <a:solidFill>
                  <a:srgbClr val="272525"/>
                </a:solidFill>
                <a:latin typeface="Source Sans Pro" pitchFamily="34" charset="0"/>
                <a:ea typeface="Source Sans Pro" pitchFamily="34" charset="-122"/>
                <a:cs typeface="Source Sans Pro" pitchFamily="34" charset="-120"/>
              </a:rPr>
              <a:t> It is a variation of the SCAN algorithm that only scans in one direction.</a:t>
            </a:r>
            <a:endParaRPr lang="en-US" sz="1750" dirty="0"/>
          </a:p>
        </p:txBody>
      </p:sp>
      <p:sp>
        <p:nvSpPr>
          <p:cNvPr id="9" name="Text 6"/>
          <p:cNvSpPr/>
          <p:nvPr/>
        </p:nvSpPr>
        <p:spPr>
          <a:xfrm>
            <a:off x="2703790" y="5350431"/>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LOOK algorithm:</a:t>
            </a:r>
            <a:r>
              <a:rPr lang="en-US" sz="1750" kern="0" spc="-35" dirty="0">
                <a:solidFill>
                  <a:srgbClr val="272525"/>
                </a:solidFill>
                <a:latin typeface="Source Sans Pro" pitchFamily="34" charset="0"/>
                <a:ea typeface="Source Sans Pro" pitchFamily="34" charset="-122"/>
                <a:cs typeface="Source Sans Pro" pitchFamily="34" charset="-120"/>
              </a:rPr>
              <a:t> This algorithm looks in both directions for the next I/O request.</a:t>
            </a:r>
            <a:endParaRPr lang="en-US" sz="1750" dirty="0"/>
          </a:p>
        </p:txBody>
      </p:sp>
      <p:sp>
        <p:nvSpPr>
          <p:cNvPr id="10" name="Text 7"/>
          <p:cNvSpPr/>
          <p:nvPr/>
        </p:nvSpPr>
        <p:spPr>
          <a:xfrm>
            <a:off x="2703790" y="5794653"/>
            <a:ext cx="9578102" cy="355402"/>
          </a:xfrm>
          <a:prstGeom prst="rect">
            <a:avLst/>
          </a:prstGeom>
          <a:noFill/>
        </p:spPr>
        <p:txBody>
          <a:bodyPr wrap="none" rtlCol="0" anchor="t"/>
          <a:lstStyle/>
          <a:p>
            <a:pPr marL="0" indent="0" algn="l">
              <a:lnSpc>
                <a:spcPts val="2800"/>
              </a:lnSpc>
              <a:buSzPct val="100000"/>
              <a:buNone/>
            </a:pPr>
            <a:r>
              <a:rPr lang="en-US" sz="1750" b="1" kern="0" spc="-35" dirty="0">
                <a:solidFill>
                  <a:srgbClr val="272525"/>
                </a:solidFill>
                <a:latin typeface="Source Sans Pro" pitchFamily="34" charset="0"/>
                <a:ea typeface="Source Sans Pro" pitchFamily="34" charset="-122"/>
                <a:cs typeface="Source Sans Pro" pitchFamily="34" charset="-120"/>
              </a:rPr>
              <a:t>C-LOOK algorithm:</a:t>
            </a:r>
            <a:r>
              <a:rPr lang="en-US" sz="1750" kern="0" spc="-35" dirty="0">
                <a:solidFill>
                  <a:srgbClr val="272525"/>
                </a:solidFill>
                <a:latin typeface="Source Sans Pro" pitchFamily="34" charset="0"/>
                <a:ea typeface="Source Sans Pro" pitchFamily="34" charset="-122"/>
                <a:cs typeface="Source Sans Pro" pitchFamily="34" charset="-120"/>
              </a:rPr>
              <a:t> Similar to C-SCAN, it only looks for requests in one direction.</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542937"/>
            <a:ext cx="7477601" cy="1388745"/>
          </a:xfrm>
          <a:prstGeom prst="rect">
            <a:avLst/>
          </a:prstGeom>
          <a:noFill/>
        </p:spPr>
        <p:txBody>
          <a:bodyPr wrap="squar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First-Come, First-Served (FCFS) Algorithm</a:t>
            </a:r>
            <a:endParaRPr lang="en-US" sz="4375" dirty="0"/>
          </a:p>
        </p:txBody>
      </p:sp>
      <p:sp>
        <p:nvSpPr>
          <p:cNvPr id="6" name="Text 2"/>
          <p:cNvSpPr/>
          <p:nvPr/>
        </p:nvSpPr>
        <p:spPr>
          <a:xfrm>
            <a:off x="833199" y="4264938"/>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First-Come, First-Served (FCFS) algorithm is a straightforward disk scheduling algorithm. It operates by servicing requests in the order they arrive, regardless of the location of the track. This simplicity, however, can lead to inefficient disk usage, especially in scenarios with high variance in seek time.</a:t>
            </a:r>
            <a:endParaRPr lang="en-US" sz="1750" dirty="0"/>
          </a:p>
        </p:txBody>
      </p:sp>
      <p:pic>
        <p:nvPicPr>
          <p:cNvPr id="7"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409825"/>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SCAN algorithm</a:t>
            </a:r>
            <a:endParaRPr lang="en-US" sz="4375" dirty="0"/>
          </a:p>
        </p:txBody>
      </p:sp>
      <p:sp>
        <p:nvSpPr>
          <p:cNvPr id="6" name="Text 2"/>
          <p:cNvSpPr/>
          <p:nvPr/>
        </p:nvSpPr>
        <p:spPr>
          <a:xfrm>
            <a:off x="833199" y="3437453"/>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SCAN algorithm, also known as the elevator algorithm, moves the disk arm in one direction servicing requests until the end and then reverses direction. It is efficient in reducing disk arm movement.</a:t>
            </a:r>
            <a:endParaRPr lang="en-US" sz="1750" dirty="0"/>
          </a:p>
        </p:txBody>
      </p:sp>
      <p:sp>
        <p:nvSpPr>
          <p:cNvPr id="7" name="Text 3"/>
          <p:cNvSpPr/>
          <p:nvPr/>
        </p:nvSpPr>
        <p:spPr>
          <a:xfrm>
            <a:off x="833199" y="4753570"/>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By processing requests in a specific order, the SCAN algorithm minimizes seek time and improves overall disk performance, making it a valuable disk scheduling approach.</a:t>
            </a:r>
            <a:endParaRPr lang="en-US" sz="1750" dirty="0"/>
          </a:p>
        </p:txBody>
      </p:sp>
      <p:pic>
        <p:nvPicPr>
          <p:cNvPr id="8" name="Image 2"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240280"/>
            <a:ext cx="7477601" cy="1388745"/>
          </a:xfrm>
          <a:prstGeom prst="rect">
            <a:avLst/>
          </a:prstGeom>
          <a:noFill/>
        </p:spPr>
        <p:txBody>
          <a:bodyPr wrap="squar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Shortest Seek Time First (SSTF) Algorithm</a:t>
            </a:r>
            <a:endParaRPr lang="en-US" sz="4375" dirty="0"/>
          </a:p>
        </p:txBody>
      </p:sp>
      <p:sp>
        <p:nvSpPr>
          <p:cNvPr id="6" name="Text 2"/>
          <p:cNvSpPr/>
          <p:nvPr/>
        </p:nvSpPr>
        <p:spPr>
          <a:xfrm>
            <a:off x="833199" y="3962281"/>
            <a:ext cx="7477601" cy="1066205"/>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SSTF algorithm selects the request closest to the current head location, minimizing seek time. It improves disk efficiency by reducing arm movement, leading to faster data access.</a:t>
            </a:r>
            <a:endParaRPr lang="en-US" sz="1750" dirty="0"/>
          </a:p>
        </p:txBody>
      </p:sp>
      <p:sp>
        <p:nvSpPr>
          <p:cNvPr id="7" name="Text 3"/>
          <p:cNvSpPr/>
          <p:nvPr/>
        </p:nvSpPr>
        <p:spPr>
          <a:xfrm>
            <a:off x="833199" y="5278398"/>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This algorithm prioritizes proximity over request order, enhancing disk performance and reducing average seek time.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765227"/>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C-SCAN Algorithm</a:t>
            </a:r>
            <a:endParaRPr lang="en-US" sz="4375" dirty="0"/>
          </a:p>
        </p:txBody>
      </p:sp>
      <p:sp>
        <p:nvSpPr>
          <p:cNvPr id="6" name="Text 2"/>
          <p:cNvSpPr/>
          <p:nvPr/>
        </p:nvSpPr>
        <p:spPr>
          <a:xfrm>
            <a:off x="833199" y="3792855"/>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C-SCAN algorithm optimizes disk scheduling by servicing requests in a circular manner. It reduces the maximum seek time, enhancing overall efficiency.</a:t>
            </a:r>
            <a:endParaRPr lang="en-US" sz="1750" dirty="0"/>
          </a:p>
        </p:txBody>
      </p:sp>
      <p:sp>
        <p:nvSpPr>
          <p:cNvPr id="7" name="Text 3"/>
          <p:cNvSpPr/>
          <p:nvPr/>
        </p:nvSpPr>
        <p:spPr>
          <a:xfrm>
            <a:off x="833199" y="4753570"/>
            <a:ext cx="7477601" cy="710803"/>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Unlike SCAN, C-SCAN doesn't directly return to the beginning but jumps to the end of the disk, minimizing wasted time.</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p:spPr>
      </p:sp>
      <p:pic>
        <p:nvPicPr>
          <p:cNvPr id="4" name="Image 1" descr="preencoded.png"/>
          <p:cNvPicPr>
            <a:picLocks noChangeAspect="1"/>
          </p:cNvPicPr>
          <p:nvPr/>
        </p:nvPicPr>
        <p:blipFill>
          <a:blip r:embed="rId2"/>
          <a:stretch>
            <a:fillRect/>
          </a:stretch>
        </p:blipFill>
        <p:spPr>
          <a:xfrm>
            <a:off x="9144000" y="0"/>
            <a:ext cx="5486400" cy="8229600"/>
          </a:xfrm>
          <a:prstGeom prst="rect">
            <a:avLst/>
          </a:prstGeom>
        </p:spPr>
      </p:pic>
      <p:sp>
        <p:nvSpPr>
          <p:cNvPr id="5" name="Text 1"/>
          <p:cNvSpPr/>
          <p:nvPr/>
        </p:nvSpPr>
        <p:spPr>
          <a:xfrm>
            <a:off x="833199" y="2890123"/>
            <a:ext cx="5554980" cy="694373"/>
          </a:xfrm>
          <a:prstGeom prst="rect">
            <a:avLst/>
          </a:prstGeom>
          <a:noFill/>
        </p:spPr>
        <p:txBody>
          <a:bodyPr wrap="none" rtlCol="0" anchor="t"/>
          <a:lstStyle/>
          <a:p>
            <a:pPr marL="0" indent="0">
              <a:lnSpc>
                <a:spcPts val="5470"/>
              </a:lnSpc>
              <a:buNone/>
            </a:pPr>
            <a:r>
              <a:rPr lang="en-US" sz="4375" b="1" kern="0" spc="-87" dirty="0">
                <a:solidFill>
                  <a:srgbClr val="000000"/>
                </a:solidFill>
                <a:latin typeface="adonis-web" pitchFamily="34" charset="0"/>
                <a:ea typeface="adonis-web" pitchFamily="34" charset="-122"/>
                <a:cs typeface="adonis-web" pitchFamily="34" charset="-120"/>
              </a:rPr>
              <a:t>LOOK Algorithm</a:t>
            </a:r>
            <a:endParaRPr lang="en-US" sz="4375" dirty="0"/>
          </a:p>
        </p:txBody>
      </p:sp>
      <p:sp>
        <p:nvSpPr>
          <p:cNvPr id="6" name="Text 2"/>
          <p:cNvSpPr/>
          <p:nvPr/>
        </p:nvSpPr>
        <p:spPr>
          <a:xfrm>
            <a:off x="833199" y="3917752"/>
            <a:ext cx="7477601" cy="1421606"/>
          </a:xfrm>
          <a:prstGeom prst="rect">
            <a:avLst/>
          </a:prstGeom>
          <a:noFill/>
        </p:spPr>
        <p:txBody>
          <a:bodyPr wrap="square" rtlCol="0" anchor="t"/>
          <a:lstStyle/>
          <a:p>
            <a:pPr marL="0" indent="0">
              <a:lnSpc>
                <a:spcPts val="2800"/>
              </a:lnSpc>
              <a:buNone/>
            </a:pPr>
            <a:r>
              <a:rPr lang="en-US" sz="1750" kern="0" spc="-35" dirty="0">
                <a:solidFill>
                  <a:srgbClr val="272525"/>
                </a:solidFill>
                <a:latin typeface="Source Sans Pro" pitchFamily="34" charset="0"/>
                <a:ea typeface="Source Sans Pro" pitchFamily="34" charset="-122"/>
                <a:cs typeface="Source Sans Pro" pitchFamily="34" charset="-120"/>
              </a:rPr>
              <a:t>The LOOK algorithm, also known as the 'elevator algorithm', optimizes disk arm movement to reduce seek time. It prioritizes efficiency by serving the requests closest to the current position, then reverses direction. This algorithm adapts well to changing workloads, improving overall system performance.</a:t>
            </a:r>
            <a:endParaRPr lang="en-US" sz="1750" dirty="0"/>
          </a:p>
        </p:txBody>
      </p:sp>
    </p:spTree>
  </p:cSld>
  <p:clrMapOvr>
    <a:masterClrMapping/>
  </p:clrMapOvr>
</p:sld>
</file>

<file path=ppt/theme/theme1.xml><?xml version="1.0" encoding="utf-8"?>
<a:theme xmlns:a="http://schemas.openxmlformats.org/drawingml/2006/main" name="Business Cooperate">
  <a:themeElements>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usiness Cooperate">
      <a:majorFont>
        <a:latin typeface="Arial"/>
        <a:ea typeface="SimSun"/>
        <a:cs typeface=""/>
      </a:majorFont>
      <a:minorFont>
        <a:latin typeface="Arial"/>
        <a:ea typeface="SimSu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spDef>
    <a:lnDef>
      <a:spPr bwMode="auto">
        <a:xfrm>
          <a:off x="0" y="0"/>
          <a:ext cx="1" cy="1"/>
        </a:xfrm>
        <a:custGeom>
          <a:avLst/>
          <a:gdLst/>
          <a:ahLst/>
          <a:cxnLst/>
          <a:rect l="0" t="0" r="0" b="0"/>
          <a:pathLst/>
        </a:custGeom>
        <a:gradFill rotWithShape="0">
          <a:gsLst>
            <a:gs pos="0">
              <a:schemeClr val="accent1"/>
            </a:gs>
            <a:gs pos="100000">
              <a:schemeClr val="accent2"/>
            </a:gs>
          </a:gsLst>
          <a:lin ang="5400000" scaled="1"/>
        </a:gradFill>
        <a:ln w="9525" cap="flat" cmpd="sng" algn="ctr">
          <a:solidFill>
            <a:schemeClr val="accent1"/>
          </a:solidFill>
          <a:prstDash val="solid"/>
          <a:round/>
          <a:headEnd type="none" w="med" len="med"/>
          <a:tailEnd type="none" w="med" len="med"/>
        </a:ln>
      </a:spPr>
      <a:bodyPr vert="horz" wrap="none" lIns="91440" tIns="45720" rIns="91440" bIns="45720" numCol="1" anchor="ctr" anchorCtr="0" compatLnSpc="1"/>
      <a:lstStyle>
        <a:defPPr marL="0" marR="0" indent="0" algn="l"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SimSun" panose="02010600030101010101" pitchFamily="2" charset="-122"/>
          </a:defRPr>
        </a:defPPr>
      </a:lstStyle>
    </a:lnDef>
  </a:objectDefaults>
  <a:extraClrSchemeLst>
    <a:extraClrScheme>
      <a:clrScheme name="Business Cooperat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usiness Cooperate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usiness Cooperate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usiness Cooperate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usiness Cooperate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usiness Cooperate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usiness Cooperate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usiness Cooperate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usiness Cooperate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usiness Cooperate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usiness Cooperate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usiness Cooperate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5165</Words>
  <Application>WPS Presentation</Application>
  <PresentationFormat>On-screen Show (16:9)</PresentationFormat>
  <Paragraphs>70</Paragraphs>
  <Slides>11</Slides>
  <Notes>10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11</vt:i4>
      </vt:variant>
    </vt:vector>
  </HeadingPairs>
  <TitlesOfParts>
    <vt:vector size="26" baseType="lpstr">
      <vt:lpstr>Arial</vt:lpstr>
      <vt:lpstr>SimSun</vt:lpstr>
      <vt:lpstr>Wingdings</vt:lpstr>
      <vt:lpstr>adonis-web</vt:lpstr>
      <vt:lpstr>Segoe Print</vt:lpstr>
      <vt:lpstr>adonis-web</vt:lpstr>
      <vt:lpstr>adonis-web</vt:lpstr>
      <vt:lpstr>Source Sans Pro</vt:lpstr>
      <vt:lpstr>Source Sans Pro</vt:lpstr>
      <vt:lpstr>Source Sans Pro</vt:lpstr>
      <vt:lpstr>Calibri</vt:lpstr>
      <vt:lpstr>Microsoft YaHei</vt:lpstr>
      <vt:lpstr>Arial Unicode MS</vt:lpstr>
      <vt:lpstr>MingLiU-ExtB</vt:lpstr>
      <vt:lpstr>Business Cooperate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creator>PptxGenJS</dc:creator>
  <dc:subject>PptxGenJS Presentation</dc:subject>
  <cp:lastModifiedBy>Mohith Manukondu</cp:lastModifiedBy>
  <cp:revision>3</cp:revision>
  <dcterms:created xsi:type="dcterms:W3CDTF">2024-03-19T03:44:00Z</dcterms:created>
  <dcterms:modified xsi:type="dcterms:W3CDTF">2024-03-19T04:14:43Z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2AC5BFAD57B842A0954F5BCC97DA4413_12</vt:lpwstr>
  </property>
  <property fmtid="{D5CDD505-2E9C-101B-9397-08002B2CF9AE}" pid="3" name="KSOProductBuildVer">
    <vt:lpwstr>1033-12.2.0.13489</vt:lpwstr>
  </property>
</Properties>
</file>